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embeddedFontLst>
    <p:embeddedFont>
      <p:font typeface="Gill Sans"/>
      <p:regular r:id="rId20"/>
      <p:bold r:id="rId21"/>
    </p:embeddedFont>
    <p:embeddedFont>
      <p:font typeface="Century Gothic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22" Type="http://schemas.openxmlformats.org/officeDocument/2006/relationships/font" Target="fonts/CenturyGothic-regular.fntdata"/><Relationship Id="rId21" Type="http://schemas.openxmlformats.org/officeDocument/2006/relationships/font" Target="fonts/GillSans-bold.fntdata"/><Relationship Id="rId24" Type="http://schemas.openxmlformats.org/officeDocument/2006/relationships/font" Target="fonts/CenturyGothic-italic.fntdata"/><Relationship Id="rId23" Type="http://schemas.openxmlformats.org/officeDocument/2006/relationships/font" Target="fonts/CenturyGothic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5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nl-N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8" name="Google Shape;18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5" name="Google Shape;21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bg>
      <p:bgPr>
        <a:solidFill>
          <a:schemeClr val="accent2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2"/>
          <p:cNvSpPr txBox="1"/>
          <p:nvPr>
            <p:ph type="title"/>
          </p:nvPr>
        </p:nvSpPr>
        <p:spPr>
          <a:xfrm>
            <a:off x="808523" y="2243828"/>
            <a:ext cx="4494998" cy="113464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182875" spcFirstLastPara="1" rIns="182875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/>
          <p:nvPr>
            <p:ph idx="2" type="pic"/>
          </p:nvPr>
        </p:nvSpPr>
        <p:spPr>
          <a:xfrm>
            <a:off x="6095999" y="0"/>
            <a:ext cx="6102097" cy="6858000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82" name="Google Shape;82;p12"/>
          <p:cNvSpPr txBox="1"/>
          <p:nvPr>
            <p:ph idx="1" type="body"/>
          </p:nvPr>
        </p:nvSpPr>
        <p:spPr>
          <a:xfrm>
            <a:off x="1115568" y="3549918"/>
            <a:ext cx="3794760" cy="2194037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 rot="5400000">
            <a:off x="4545009" y="324171"/>
            <a:ext cx="3101983" cy="7729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 rot="5400000">
            <a:off x="6810676" y="2779696"/>
            <a:ext cx="4983480" cy="1298608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 rot="5400000">
            <a:off x="2838640" y="329755"/>
            <a:ext cx="4983480" cy="6198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4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bg>
      <p:bgPr>
        <a:solidFill>
          <a:schemeClr val="accent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bg>
      <p:bgPr>
        <a:solidFill>
          <a:schemeClr val="accen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2695194" y="4352465"/>
            <a:ext cx="6801612" cy="1265082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van twee" type="twoObj">
  <p:cSld name="TWO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body"/>
          </p:nvPr>
        </p:nvSpPr>
        <p:spPr>
          <a:xfrm>
            <a:off x="1581912" y="2638044"/>
            <a:ext cx="4271771" cy="3101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6338315" y="2638044"/>
            <a:ext cx="4270247" cy="3101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idx="1" type="body"/>
          </p:nvPr>
        </p:nvSpPr>
        <p:spPr>
          <a:xfrm>
            <a:off x="158343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0" sz="1900" cap="none">
                <a:solidFill>
                  <a:srgbClr val="6B889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1583436" y="3143250"/>
            <a:ext cx="4270248" cy="2596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3" type="body"/>
          </p:nvPr>
        </p:nvSpPr>
        <p:spPr>
          <a:xfrm>
            <a:off x="6338316" y="3143250"/>
            <a:ext cx="4253484" cy="2596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302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4" type="body"/>
          </p:nvPr>
        </p:nvSpPr>
        <p:spPr>
          <a:xfrm>
            <a:off x="633831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0" sz="1900" cap="none">
                <a:solidFill>
                  <a:srgbClr val="6B889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64" name="Google Shape;64;p9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1"/>
          <p:cNvSpPr txBox="1"/>
          <p:nvPr>
            <p:ph type="title"/>
          </p:nvPr>
        </p:nvSpPr>
        <p:spPr>
          <a:xfrm>
            <a:off x="804672" y="2243828"/>
            <a:ext cx="4486656" cy="1141497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736080" y="804672"/>
            <a:ext cx="4815840" cy="5248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  <a:defRPr sz="1900">
                <a:solidFill>
                  <a:schemeClr val="dk1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5pPr>
            <a:lvl6pPr indent="-3302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1115568" y="3549918"/>
            <a:ext cx="3794760" cy="2194036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b="0" i="0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1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b="0" i="0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6" name="Google Shape;26;p3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/>
          <p:nvPr/>
        </p:nvSpPr>
        <p:spPr>
          <a:xfrm>
            <a:off x="0" y="0"/>
            <a:ext cx="7537702" cy="6858000"/>
          </a:xfrm>
          <a:prstGeom prst="rect">
            <a:avLst/>
          </a:prstGeom>
          <a:solidFill>
            <a:srgbClr val="3863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3" name="Google Shape;103;p15"/>
          <p:cNvSpPr txBox="1"/>
          <p:nvPr>
            <p:ph type="ctrTitle"/>
          </p:nvPr>
        </p:nvSpPr>
        <p:spPr>
          <a:xfrm>
            <a:off x="804671" y="804334"/>
            <a:ext cx="5959975" cy="4681214"/>
          </a:xfrm>
          <a:prstGeom prst="rect">
            <a:avLst/>
          </a:prstGeom>
          <a:noFill/>
          <a:ln>
            <a:noFill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Gill Sans"/>
              <a:buNone/>
            </a:pPr>
            <a:r>
              <a:rPr lang="nl-NL" sz="3600">
                <a:solidFill>
                  <a:srgbClr val="FFFFFF"/>
                </a:solidFill>
              </a:rPr>
              <a:t>WORKSHOP</a:t>
            </a:r>
            <a:br>
              <a:rPr lang="nl-NL" sz="3600">
                <a:solidFill>
                  <a:srgbClr val="FFFFFF"/>
                </a:solidFill>
              </a:rPr>
            </a:br>
            <a:r>
              <a:rPr lang="nl-NL" sz="3600">
                <a:solidFill>
                  <a:srgbClr val="FFFFFF"/>
                </a:solidFill>
              </a:rPr>
              <a:t>‘PSYCHOLOGIE VAN HET LEREN’</a:t>
            </a:r>
            <a:endParaRPr/>
          </a:p>
        </p:txBody>
      </p:sp>
      <p:pic>
        <p:nvPicPr>
          <p:cNvPr descr="K:\2KNOWHOW nieuwe stijl\STANDAARDEN\2KH BEELDMATERIAAL\2KH kaartenset\iStock_000015956231Large.jpg" id="104" name="Google Shape;104;p15"/>
          <p:cNvPicPr preferRelativeResize="0"/>
          <p:nvPr/>
        </p:nvPicPr>
        <p:blipFill rotWithShape="1">
          <a:blip r:embed="rId3">
            <a:alphaModFix/>
          </a:blip>
          <a:srcRect b="19818" l="0" r="2" t="3931"/>
          <a:stretch/>
        </p:blipFill>
        <p:spPr>
          <a:xfrm>
            <a:off x="7537702" y="10"/>
            <a:ext cx="4654297" cy="6857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4"/>
          <p:cNvSpPr txBox="1"/>
          <p:nvPr/>
        </p:nvSpPr>
        <p:spPr>
          <a:xfrm>
            <a:off x="948532" y="904875"/>
            <a:ext cx="2316162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3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BUITEN</a:t>
            </a:r>
            <a:endParaRPr/>
          </a:p>
        </p:txBody>
      </p:sp>
      <p:sp>
        <p:nvSpPr>
          <p:cNvPr id="192" name="Google Shape;192;p24"/>
          <p:cNvSpPr txBox="1"/>
          <p:nvPr/>
        </p:nvSpPr>
        <p:spPr>
          <a:xfrm>
            <a:off x="9115425" y="899414"/>
            <a:ext cx="2117725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3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BINNEN</a:t>
            </a:r>
            <a:endParaRPr/>
          </a:p>
        </p:txBody>
      </p:sp>
      <p:sp>
        <p:nvSpPr>
          <p:cNvPr id="193" name="Google Shape;193;p24"/>
          <p:cNvSpPr/>
          <p:nvPr/>
        </p:nvSpPr>
        <p:spPr>
          <a:xfrm>
            <a:off x="557213" y="1343025"/>
            <a:ext cx="3124200" cy="1446212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717F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6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</a:t>
            </a:r>
            <a:endParaRPr/>
          </a:p>
        </p:txBody>
      </p:sp>
      <p:sp>
        <p:nvSpPr>
          <p:cNvPr id="194" name="Google Shape;194;p24"/>
          <p:cNvSpPr/>
          <p:nvPr/>
        </p:nvSpPr>
        <p:spPr>
          <a:xfrm>
            <a:off x="4461705" y="1343025"/>
            <a:ext cx="3375784" cy="1446212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717F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6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</a:t>
            </a:r>
            <a:endParaRPr/>
          </a:p>
        </p:txBody>
      </p:sp>
      <p:sp>
        <p:nvSpPr>
          <p:cNvPr id="195" name="Google Shape;195;p24"/>
          <p:cNvSpPr/>
          <p:nvPr/>
        </p:nvSpPr>
        <p:spPr>
          <a:xfrm>
            <a:off x="8612188" y="1343025"/>
            <a:ext cx="3124200" cy="1446212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717F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6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F</a:t>
            </a:r>
            <a:endParaRPr/>
          </a:p>
        </p:txBody>
      </p:sp>
      <p:sp>
        <p:nvSpPr>
          <p:cNvPr id="196" name="Google Shape;196;p24"/>
          <p:cNvSpPr txBox="1"/>
          <p:nvPr/>
        </p:nvSpPr>
        <p:spPr>
          <a:xfrm>
            <a:off x="531813" y="2789238"/>
            <a:ext cx="3149600" cy="34782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nl-NL" sz="2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Hoe communiceer je?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nl-NL" sz="2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Welke eerste indruk maak je?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nl-NL" sz="2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Wat gaat je zó gemakkelijk af, dat je het vanzelfsprekend vindt?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nl-NL" sz="2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Welke kwaliteiten benutten anderen graag van jou?</a:t>
            </a:r>
            <a:endParaRPr/>
          </a:p>
        </p:txBody>
      </p:sp>
      <p:sp>
        <p:nvSpPr>
          <p:cNvPr id="197" name="Google Shape;197;p24"/>
          <p:cNvSpPr txBox="1"/>
          <p:nvPr/>
        </p:nvSpPr>
        <p:spPr>
          <a:xfrm>
            <a:off x="4456113" y="2789238"/>
            <a:ext cx="3381375" cy="34778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nl-NL" sz="2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Waar haal je zelfvertrouwen uit?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nl-NL" sz="2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Waar doe je moeite voor?</a:t>
            </a:r>
            <a:endParaRPr/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8" name="Google Shape;198;p24"/>
          <p:cNvSpPr txBox="1"/>
          <p:nvPr/>
        </p:nvSpPr>
        <p:spPr>
          <a:xfrm>
            <a:off x="8612188" y="2789238"/>
            <a:ext cx="3124200" cy="34778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nl-NL" sz="2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Waar heb je anderen voor nodig?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nl-NL" sz="2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Waar ben je onzeker over?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nl-NL" sz="2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Wat wil je bereiken om uiteindelijk balans te ervaren?</a:t>
            </a:r>
            <a:endParaRPr/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5"/>
          <p:cNvSpPr/>
          <p:nvPr/>
        </p:nvSpPr>
        <p:spPr>
          <a:xfrm>
            <a:off x="0" y="0"/>
            <a:ext cx="7537702" cy="6858000"/>
          </a:xfrm>
          <a:prstGeom prst="rect">
            <a:avLst/>
          </a:prstGeom>
          <a:solidFill>
            <a:srgbClr val="3863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4" name="Google Shape;204;p25"/>
          <p:cNvSpPr txBox="1"/>
          <p:nvPr/>
        </p:nvSpPr>
        <p:spPr>
          <a:xfrm>
            <a:off x="7701888" y="2588969"/>
            <a:ext cx="4271963" cy="310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</a:pPr>
            <a:r>
              <a:t/>
            </a:r>
            <a:endParaRPr sz="1700">
              <a:solidFill>
                <a:srgbClr val="FE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5" name="Google Shape;205;p25"/>
          <p:cNvSpPr txBox="1"/>
          <p:nvPr/>
        </p:nvSpPr>
        <p:spPr>
          <a:xfrm>
            <a:off x="7874758" y="1241946"/>
            <a:ext cx="1649811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FYSIEK</a:t>
            </a:r>
            <a:endParaRPr/>
          </a:p>
        </p:txBody>
      </p:sp>
      <p:sp>
        <p:nvSpPr>
          <p:cNvPr id="206" name="Google Shape;206;p25"/>
          <p:cNvSpPr txBox="1"/>
          <p:nvPr/>
        </p:nvSpPr>
        <p:spPr>
          <a:xfrm>
            <a:off x="7874758" y="2258855"/>
            <a:ext cx="4271963" cy="310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1" lang="nl-NL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Realiseren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1" lang="nl-NL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Afmaken</a:t>
            </a:r>
            <a:endParaRPr b="1" sz="2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1" lang="nl-NL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Doelgerichtheid</a:t>
            </a:r>
            <a:endParaRPr b="1" sz="2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1" lang="nl-NL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Zorgvuldig / precies</a:t>
            </a:r>
            <a:endParaRPr b="1" sz="2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1" lang="nl-NL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Afspraak = afspraak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1" lang="nl-NL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Haalbaarheid inschatten</a:t>
            </a:r>
            <a:br>
              <a:rPr b="1" lang="nl-NL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1" lang="nl-NL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lang="nl-NL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VOOROORDELEN:</a:t>
            </a:r>
            <a:br>
              <a:rPr b="1" lang="nl-NL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lang="nl-NL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traag, negatief, afwachtend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FE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Afbeelding met tekst&#10;&#10;Automatisch gegenereerde beschrijving" id="207" name="Google Shape;207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20797" y="0"/>
            <a:ext cx="4971203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8" name="Google Shape;208;p25"/>
          <p:cNvGrpSpPr/>
          <p:nvPr/>
        </p:nvGrpSpPr>
        <p:grpSpPr>
          <a:xfrm>
            <a:off x="218149" y="1241953"/>
            <a:ext cx="6665592" cy="3707467"/>
            <a:chOff x="0" y="7"/>
            <a:chExt cx="6665592" cy="3707467"/>
          </a:xfrm>
        </p:grpSpPr>
        <p:sp>
          <p:nvSpPr>
            <p:cNvPr id="209" name="Google Shape;209;p25"/>
            <p:cNvSpPr/>
            <p:nvPr/>
          </p:nvSpPr>
          <p:spPr>
            <a:xfrm>
              <a:off x="0" y="7"/>
              <a:ext cx="6665592" cy="1216800"/>
            </a:xfrm>
            <a:prstGeom prst="roundRect">
              <a:avLst>
                <a:gd fmla="val 16667" name="adj"/>
              </a:avLst>
            </a:prstGeom>
            <a:solidFill>
              <a:srgbClr val="F5A21B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25"/>
            <p:cNvSpPr txBox="1"/>
            <p:nvPr/>
          </p:nvSpPr>
          <p:spPr>
            <a:xfrm>
              <a:off x="59399" y="59406"/>
              <a:ext cx="6546794" cy="10980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7625" lIns="167625" spcFirstLastPara="1" rIns="167625" wrap="square" tIns="16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400"/>
                <a:buFont typeface="Gill Sans"/>
                <a:buNone/>
              </a:pPr>
              <a:r>
                <a:rPr lang="nl-NL" sz="4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GEBRUIKSAANWIJZING</a:t>
              </a:r>
              <a:endParaRPr sz="4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11" name="Google Shape;211;p25"/>
            <p:cNvSpPr/>
            <p:nvPr/>
          </p:nvSpPr>
          <p:spPr>
            <a:xfrm>
              <a:off x="0" y="1958324"/>
              <a:ext cx="6665592" cy="17491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25"/>
            <p:cNvSpPr txBox="1"/>
            <p:nvPr/>
          </p:nvSpPr>
          <p:spPr>
            <a:xfrm>
              <a:off x="0" y="1958324"/>
              <a:ext cx="6665592" cy="17491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5550" lIns="211625" spcFirstLastPara="1" rIns="199125" wrap="square" tIns="35550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Gill Sans"/>
                <a:buChar char="•"/>
              </a:pPr>
              <a:r>
                <a:rPr b="0" i="0" lang="nl-NL" sz="2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Waar ben je goed in?</a:t>
              </a:r>
              <a:endPara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indent="-285750" lvl="1" marL="28575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Gill Sans"/>
                <a:buChar char="•"/>
              </a:pPr>
              <a:r>
                <a:rPr b="0" i="0" lang="nl-NL" sz="2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Wat kost je energie?</a:t>
              </a:r>
              <a:endPara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indent="-285750" lvl="1" marL="28575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Gill Sans"/>
                <a:buChar char="•"/>
              </a:pPr>
              <a:r>
                <a:rPr b="0" i="0" lang="nl-NL" sz="2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Wat heb je nodig om een opdracht goed uit te kunnen voeren?</a:t>
              </a:r>
              <a:endPara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6"/>
          <p:cNvSpPr txBox="1"/>
          <p:nvPr/>
        </p:nvSpPr>
        <p:spPr>
          <a:xfrm>
            <a:off x="400948" y="0"/>
            <a:ext cx="11204574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6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LEERSTIJL &amp; AANPAK</a:t>
            </a:r>
            <a:endParaRPr/>
          </a:p>
        </p:txBody>
      </p:sp>
      <p:sp>
        <p:nvSpPr>
          <p:cNvPr id="219" name="Google Shape;219;p26"/>
          <p:cNvSpPr/>
          <p:nvPr/>
        </p:nvSpPr>
        <p:spPr>
          <a:xfrm>
            <a:off x="0" y="892450"/>
            <a:ext cx="3776870" cy="1446212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717F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6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</a:t>
            </a:r>
            <a:endParaRPr/>
          </a:p>
        </p:txBody>
      </p:sp>
      <p:sp>
        <p:nvSpPr>
          <p:cNvPr id="220" name="Google Shape;220;p26"/>
          <p:cNvSpPr/>
          <p:nvPr/>
        </p:nvSpPr>
        <p:spPr>
          <a:xfrm>
            <a:off x="3776869" y="874673"/>
            <a:ext cx="4354510" cy="1287447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717F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6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</a:t>
            </a:r>
            <a:endParaRPr/>
          </a:p>
        </p:txBody>
      </p:sp>
      <p:sp>
        <p:nvSpPr>
          <p:cNvPr id="221" name="Google Shape;221;p26"/>
          <p:cNvSpPr/>
          <p:nvPr/>
        </p:nvSpPr>
        <p:spPr>
          <a:xfrm>
            <a:off x="8131380" y="892451"/>
            <a:ext cx="4060619" cy="1287446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717F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6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F</a:t>
            </a:r>
            <a:endParaRPr/>
          </a:p>
        </p:txBody>
      </p:sp>
      <p:sp>
        <p:nvSpPr>
          <p:cNvPr id="222" name="Google Shape;222;p26"/>
          <p:cNvSpPr txBox="1"/>
          <p:nvPr/>
        </p:nvSpPr>
        <p:spPr>
          <a:xfrm>
            <a:off x="0" y="2179897"/>
            <a:ext cx="3776870" cy="64633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Geef duidelijke opdrachten en spreek concrete verwachtingen uit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Zorg dat er interactie en uitwisseling mogelijk is; Brainstormen geeft energie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Leren door het zien van goede voorbeelden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Zorg voor momenten van ontspanning en plezier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Geef complimenten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Vraag naar ervaring en gevoel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3" name="Google Shape;223;p26"/>
          <p:cNvSpPr txBox="1"/>
          <p:nvPr/>
        </p:nvSpPr>
        <p:spPr>
          <a:xfrm>
            <a:off x="3776869" y="2183017"/>
            <a:ext cx="4354510" cy="78790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Geef niet te veel kaders: waarom en deadline is vaak genoeg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Zorg dat het te behalen eindresultaat helder is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Zorg voor structuur en logica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Overlegmomenten kort, bondig en functioneel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Geef de gelegenheid om alleen te werken en niet te veel in groepen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Vraag niet naar gevoel, maar naar ambitie, ideeën</a:t>
            </a:r>
            <a:endParaRPr/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4" name="Google Shape;224;p26"/>
          <p:cNvSpPr txBox="1"/>
          <p:nvPr/>
        </p:nvSpPr>
        <p:spPr>
          <a:xfrm>
            <a:off x="8131379" y="2197675"/>
            <a:ext cx="4060619" cy="62786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Zorg ervoor dat de opdracht concreet is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Geef de tijd om plaatje concreet te krijgen voordat er gestart wordt met de opdracht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Geef bedenktijd voordat er antwoord op een vraag moet worden gegeven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Vraag naar proces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Onderbouw je feedback met feiten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nl-NL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Houd je aan planning/afspraak</a:t>
            </a:r>
            <a:endParaRPr/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7"/>
          <p:cNvSpPr/>
          <p:nvPr/>
        </p:nvSpPr>
        <p:spPr>
          <a:xfrm>
            <a:off x="0" y="0"/>
            <a:ext cx="7537702" cy="6858000"/>
          </a:xfrm>
          <a:prstGeom prst="rect">
            <a:avLst/>
          </a:prstGeom>
          <a:solidFill>
            <a:srgbClr val="3863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0" name="Google Shape;230;p27"/>
          <p:cNvSpPr txBox="1"/>
          <p:nvPr/>
        </p:nvSpPr>
        <p:spPr>
          <a:xfrm>
            <a:off x="7701888" y="2588969"/>
            <a:ext cx="4271963" cy="310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</a:pPr>
            <a:r>
              <a:t/>
            </a:r>
            <a:endParaRPr sz="1700">
              <a:solidFill>
                <a:srgbClr val="FE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31" name="Google Shape;231;p27"/>
          <p:cNvGrpSpPr/>
          <p:nvPr/>
        </p:nvGrpSpPr>
        <p:grpSpPr>
          <a:xfrm>
            <a:off x="218149" y="433123"/>
            <a:ext cx="6665592" cy="6091256"/>
            <a:chOff x="0" y="344223"/>
            <a:chExt cx="6665592" cy="6091256"/>
          </a:xfrm>
        </p:grpSpPr>
        <p:sp>
          <p:nvSpPr>
            <p:cNvPr id="232" name="Google Shape;232;p27"/>
            <p:cNvSpPr/>
            <p:nvPr/>
          </p:nvSpPr>
          <p:spPr>
            <a:xfrm>
              <a:off x="0" y="344223"/>
              <a:ext cx="6665592" cy="1292850"/>
            </a:xfrm>
            <a:prstGeom prst="roundRect">
              <a:avLst>
                <a:gd fmla="val 16667" name="adj"/>
              </a:avLst>
            </a:prstGeom>
            <a:solidFill>
              <a:srgbClr val="F5A21B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27"/>
            <p:cNvSpPr txBox="1"/>
            <p:nvPr/>
          </p:nvSpPr>
          <p:spPr>
            <a:xfrm>
              <a:off x="63112" y="407335"/>
              <a:ext cx="6539368" cy="11666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7625" lIns="167625" spcFirstLastPara="1" rIns="167625" wrap="square" tIns="1676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400"/>
                <a:buFont typeface="Gill Sans"/>
                <a:buNone/>
              </a:pPr>
              <a:r>
                <a:rPr lang="nl-NL" sz="4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BEWUSTZIJN=KEY!</a:t>
              </a:r>
              <a:endParaRPr/>
            </a:p>
          </p:txBody>
        </p:sp>
        <p:sp>
          <p:nvSpPr>
            <p:cNvPr id="234" name="Google Shape;234;p27"/>
            <p:cNvSpPr/>
            <p:nvPr/>
          </p:nvSpPr>
          <p:spPr>
            <a:xfrm>
              <a:off x="0" y="1321850"/>
              <a:ext cx="6665592" cy="10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27"/>
            <p:cNvSpPr txBox="1"/>
            <p:nvPr/>
          </p:nvSpPr>
          <p:spPr>
            <a:xfrm>
              <a:off x="0" y="1321850"/>
              <a:ext cx="6665592" cy="10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5550" lIns="211625" spcFirstLastPara="1" rIns="199125" wrap="square" tIns="35550">
              <a:noAutofit/>
            </a:bodyPr>
            <a:lstStyle/>
            <a:p>
              <a:pPr indent="-1079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Gill Sans"/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36" name="Google Shape;236;p27"/>
            <p:cNvSpPr/>
            <p:nvPr/>
          </p:nvSpPr>
          <p:spPr>
            <a:xfrm>
              <a:off x="0" y="2053490"/>
              <a:ext cx="6665592" cy="1292850"/>
            </a:xfrm>
            <a:prstGeom prst="roundRect">
              <a:avLst>
                <a:gd fmla="val 16667" name="adj"/>
              </a:avLst>
            </a:prstGeom>
            <a:solidFill>
              <a:srgbClr val="F5A21B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27"/>
            <p:cNvSpPr txBox="1"/>
            <p:nvPr/>
          </p:nvSpPr>
          <p:spPr>
            <a:xfrm>
              <a:off x="63112" y="2116602"/>
              <a:ext cx="6539368" cy="11666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Gill Sans"/>
                <a:buNone/>
              </a:pPr>
              <a:r>
                <a:rPr lang="nl-NL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Wees</a:t>
              </a:r>
              <a:r>
                <a:rPr lang="nl-NL" sz="3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 </a:t>
              </a:r>
              <a:r>
                <a:rPr lang="nl-NL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je </a:t>
              </a:r>
              <a:r>
                <a:rPr lang="nl-NL" sz="3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bewust</a:t>
              </a:r>
              <a:r>
                <a:rPr lang="nl-NL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 van de verschillen tussen jouw eigen voorkeuren en die van je medestudent, vriend(in), collega, leerling etc.</a:t>
              </a:r>
              <a:endParaRPr/>
            </a:p>
          </p:txBody>
        </p:sp>
        <p:sp>
          <p:nvSpPr>
            <p:cNvPr id="238" name="Google Shape;238;p27"/>
            <p:cNvSpPr/>
            <p:nvPr/>
          </p:nvSpPr>
          <p:spPr>
            <a:xfrm>
              <a:off x="0" y="3619825"/>
              <a:ext cx="6665592" cy="1292850"/>
            </a:xfrm>
            <a:prstGeom prst="roundRect">
              <a:avLst>
                <a:gd fmla="val 16667" name="adj"/>
              </a:avLst>
            </a:prstGeom>
            <a:solidFill>
              <a:srgbClr val="F5A21B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7"/>
            <p:cNvSpPr txBox="1"/>
            <p:nvPr/>
          </p:nvSpPr>
          <p:spPr>
            <a:xfrm>
              <a:off x="63112" y="3682937"/>
              <a:ext cx="6539368" cy="11666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Gill Sans"/>
                <a:buNone/>
              </a:pPr>
              <a:r>
                <a:rPr lang="nl-NL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Vanuit dat bewustzijn ontstaat </a:t>
              </a:r>
              <a:r>
                <a:rPr lang="nl-NL" sz="3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acceptatie</a:t>
              </a:r>
              <a:r>
                <a:rPr lang="nl-NL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.</a:t>
              </a:r>
              <a:endParaRPr/>
            </a:p>
          </p:txBody>
        </p:sp>
        <p:sp>
          <p:nvSpPr>
            <p:cNvPr id="240" name="Google Shape;240;p27"/>
            <p:cNvSpPr/>
            <p:nvPr/>
          </p:nvSpPr>
          <p:spPr>
            <a:xfrm>
              <a:off x="0" y="5142629"/>
              <a:ext cx="6665592" cy="1292850"/>
            </a:xfrm>
            <a:prstGeom prst="roundRect">
              <a:avLst>
                <a:gd fmla="val 16667" name="adj"/>
              </a:avLst>
            </a:prstGeom>
            <a:solidFill>
              <a:srgbClr val="F5A21B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7"/>
            <p:cNvSpPr txBox="1"/>
            <p:nvPr/>
          </p:nvSpPr>
          <p:spPr>
            <a:xfrm>
              <a:off x="63112" y="5205741"/>
              <a:ext cx="6539368" cy="11666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Gill Sans"/>
                <a:buNone/>
              </a:pPr>
              <a:r>
                <a:rPr lang="nl-NL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Vanuit acceptatie ontstaat een betere </a:t>
              </a:r>
              <a:r>
                <a:rPr lang="nl-NL" sz="3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(werk)relatie!</a:t>
              </a:r>
              <a:endParaRPr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descr="positiviteit.be: Interesse tonen - Het ABC van Positiviteit" id="242" name="Google Shape;242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01888" y="1690443"/>
            <a:ext cx="4018361" cy="4000501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27"/>
          <p:cNvSpPr txBox="1"/>
          <p:nvPr/>
        </p:nvSpPr>
        <p:spPr>
          <a:xfrm>
            <a:off x="7537702" y="406400"/>
            <a:ext cx="5092804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VERSCHILLEN: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VAN IRRITANT NAAR……..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8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9" name="Google Shape;249;p28"/>
          <p:cNvSpPr/>
          <p:nvPr/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0" name="Google Shape;250;p28"/>
          <p:cNvSpPr txBox="1"/>
          <p:nvPr>
            <p:ph type="title"/>
          </p:nvPr>
        </p:nvSpPr>
        <p:spPr>
          <a:xfrm>
            <a:off x="643468" y="820010"/>
            <a:ext cx="3415288" cy="3212654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Gill Sans"/>
              <a:buNone/>
            </a:pPr>
            <a:r>
              <a:rPr lang="nl-NL" sz="3500">
                <a:solidFill>
                  <a:schemeClr val="lt1"/>
                </a:solidFill>
              </a:rPr>
              <a:t>BEDANKT VOOR JULLIE AANDACHT!</a:t>
            </a:r>
            <a:endParaRPr/>
          </a:p>
        </p:txBody>
      </p:sp>
      <p:pic>
        <p:nvPicPr>
          <p:cNvPr descr="Bye Gratis Pictogram van Icon Park" id="251" name="Google Shape;251;p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8048" y="643467"/>
            <a:ext cx="5410199" cy="541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/>
          <p:nvPr/>
        </p:nvSpPr>
        <p:spPr>
          <a:xfrm>
            <a:off x="0" y="0"/>
            <a:ext cx="7537702" cy="6858000"/>
          </a:xfrm>
          <a:prstGeom prst="rect">
            <a:avLst/>
          </a:prstGeom>
          <a:solidFill>
            <a:srgbClr val="3863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254000" y="450427"/>
            <a:ext cx="6037618" cy="1728044"/>
          </a:xfrm>
          <a:prstGeom prst="rect">
            <a:avLst/>
          </a:prstGeom>
          <a:noFill/>
          <a:ln cap="sq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Gill Sans"/>
              <a:buNone/>
            </a:pPr>
            <a:r>
              <a:rPr b="0" i="0" lang="nl-NL" sz="3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EVEN VOORSTELLEN</a:t>
            </a: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254000" y="2628898"/>
            <a:ext cx="3363974" cy="3415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Sander Boogaard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31 jaar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Psycholoog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Trainer, hogeschooldocent, trainings- en assessmentacteur</a:t>
            </a:r>
            <a:endParaRPr/>
          </a:p>
        </p:txBody>
      </p:sp>
      <p:pic>
        <p:nvPicPr>
          <p:cNvPr descr="Humanity &amp; Inclusion | Humanity &amp; Inclusion Canada" id="112" name="Google Shape;11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73929" y="0"/>
            <a:ext cx="5524093" cy="6960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/>
          <p:nvPr/>
        </p:nvSpPr>
        <p:spPr>
          <a:xfrm>
            <a:off x="0" y="0"/>
            <a:ext cx="7537702" cy="6858000"/>
          </a:xfrm>
          <a:prstGeom prst="rect">
            <a:avLst/>
          </a:prstGeom>
          <a:solidFill>
            <a:srgbClr val="3863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8" name="Google Shape;118;p17"/>
          <p:cNvSpPr txBox="1"/>
          <p:nvPr>
            <p:ph type="ctrTitle"/>
          </p:nvPr>
        </p:nvSpPr>
        <p:spPr>
          <a:xfrm>
            <a:off x="169840" y="1391187"/>
            <a:ext cx="3891127" cy="4681214"/>
          </a:xfrm>
          <a:prstGeom prst="rect">
            <a:avLst/>
          </a:prstGeom>
          <a:noFill/>
          <a:ln>
            <a:noFill/>
          </a:ln>
        </p:spPr>
        <p:txBody>
          <a:bodyPr anchorCtr="1" anchor="ctr" bIns="182875" lIns="274300" spcFirstLastPara="1" rIns="274300" wrap="square" tIns="1828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ill Sans"/>
              <a:buNone/>
            </a:pPr>
            <a:r>
              <a:rPr lang="nl-NL" sz="27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-</a:t>
            </a:r>
            <a:r>
              <a:rPr lang="nl-NL" sz="2400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Wat is jouw leer-denk- en communicatiestijl en voorkeur vwb (samen) werken in groepen?</a:t>
            </a:r>
            <a:br>
              <a:rPr lang="nl-NL" sz="2400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nl-NL" sz="2400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l-NL" sz="2400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-Welk gedrag past bij jouw dynamiek?</a:t>
            </a:r>
            <a:br>
              <a:rPr lang="nl-NL" sz="2400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nl-NL" sz="2400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l-NL" sz="2400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-Human Dynamics: een model</a:t>
            </a:r>
            <a:br>
              <a:rPr lang="nl-NL" sz="2400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nl-NL" sz="2400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l-NL" sz="2400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-Wat leveren de inzichten van vandaag je op in jouw eigen beroepspraktijk als docent? </a:t>
            </a:r>
            <a:br>
              <a:rPr lang="nl-NL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3600">
              <a:solidFill>
                <a:srgbClr val="FFFFFF"/>
              </a:solidFill>
            </a:endParaRPr>
          </a:p>
        </p:txBody>
      </p:sp>
      <p:pic>
        <p:nvPicPr>
          <p:cNvPr id="119" name="Google Shape;11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30806" y="0"/>
            <a:ext cx="796119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7"/>
          <p:cNvSpPr txBox="1"/>
          <p:nvPr/>
        </p:nvSpPr>
        <p:spPr>
          <a:xfrm>
            <a:off x="396240" y="326262"/>
            <a:ext cx="302768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l-NL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LEERSTIJLEN &amp; GEDRAG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/>
          <p:nvPr/>
        </p:nvSpPr>
        <p:spPr>
          <a:xfrm>
            <a:off x="0" y="0"/>
            <a:ext cx="7537702" cy="6858000"/>
          </a:xfrm>
          <a:prstGeom prst="rect">
            <a:avLst/>
          </a:prstGeom>
          <a:solidFill>
            <a:srgbClr val="3863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K:\2KNOWHOW nieuwe stijl\STANDAARDEN\2KH BEELDMATERIAAL\2KH kaartenset\iStock_000015956231Large.jpg" id="126" name="Google Shape;126;p18"/>
          <p:cNvPicPr preferRelativeResize="0"/>
          <p:nvPr/>
        </p:nvPicPr>
        <p:blipFill rotWithShape="1">
          <a:blip r:embed="rId3">
            <a:alphaModFix/>
          </a:blip>
          <a:srcRect b="19818" l="0" r="2" t="3931"/>
          <a:stretch/>
        </p:blipFill>
        <p:spPr>
          <a:xfrm>
            <a:off x="7537702" y="10"/>
            <a:ext cx="4654297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8"/>
          <p:cNvSpPr txBox="1"/>
          <p:nvPr/>
        </p:nvSpPr>
        <p:spPr>
          <a:xfrm>
            <a:off x="140871" y="1661796"/>
            <a:ext cx="2427440" cy="3261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VEEL IDEEËN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ZELFVERZEKERD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GECONCENTREERD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CHOQUEREND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SCHERP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EIGEN GANG GAAN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AFSTANDELIJK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ONAFHANKELIJK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OBSERVEREND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STELLIG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DOELGERICHT</a:t>
            </a:r>
            <a:endParaRPr/>
          </a:p>
        </p:txBody>
      </p:sp>
      <p:sp>
        <p:nvSpPr>
          <p:cNvPr id="128" name="Google Shape;128;p18"/>
          <p:cNvSpPr txBox="1"/>
          <p:nvPr/>
        </p:nvSpPr>
        <p:spPr>
          <a:xfrm>
            <a:off x="2691600" y="1661796"/>
            <a:ext cx="2859088" cy="2800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BETROUWBAAR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VOORZICHTIG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GOED VOORBEREID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RISICO’S INSCHATTEN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ZORGVULDIG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IK KEN FEITEN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PRECIES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CONTROLE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BEHOEFTE AAN KADERS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DETAILS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TAAKGERICHT</a:t>
            </a:r>
            <a:endParaRPr/>
          </a:p>
        </p:txBody>
      </p:sp>
      <p:sp>
        <p:nvSpPr>
          <p:cNvPr id="129" name="Google Shape;129;p18"/>
          <p:cNvSpPr txBox="1"/>
          <p:nvPr/>
        </p:nvSpPr>
        <p:spPr>
          <a:xfrm>
            <a:off x="5673977" y="1661796"/>
            <a:ext cx="3727450" cy="2800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ENERGIEK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PRATER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VEEL MIMIEK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SOCIAAL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SFEERMAKER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ENTHOUSIAST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ONZEKER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CHAOTISCH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COMPLIMENTEUS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AMBITIEUS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IMPULSIEF</a:t>
            </a:r>
            <a:endParaRPr/>
          </a:p>
        </p:txBody>
      </p:sp>
      <p:sp>
        <p:nvSpPr>
          <p:cNvPr id="130" name="Google Shape;130;p18"/>
          <p:cNvSpPr txBox="1"/>
          <p:nvPr/>
        </p:nvSpPr>
        <p:spPr>
          <a:xfrm>
            <a:off x="140871" y="646232"/>
            <a:ext cx="66344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WELKE EERSTE INDRUK MAAK JIJ?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/>
          <p:nvPr/>
        </p:nvSpPr>
        <p:spPr>
          <a:xfrm>
            <a:off x="0" y="0"/>
            <a:ext cx="7537702" cy="6858000"/>
          </a:xfrm>
          <a:prstGeom prst="rect">
            <a:avLst/>
          </a:prstGeom>
          <a:solidFill>
            <a:srgbClr val="3863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K:\2KNOWHOW nieuwe stijl\STANDAARDEN\2KH BEELDMATERIAAL\2KH kaartenset\iStock_000015956231Large.jpg" id="136" name="Google Shape;136;p19"/>
          <p:cNvPicPr preferRelativeResize="0"/>
          <p:nvPr/>
        </p:nvPicPr>
        <p:blipFill rotWithShape="1">
          <a:blip r:embed="rId3">
            <a:alphaModFix/>
          </a:blip>
          <a:srcRect b="19818" l="0" r="2" t="3931"/>
          <a:stretch/>
        </p:blipFill>
        <p:spPr>
          <a:xfrm>
            <a:off x="7537702" y="10"/>
            <a:ext cx="4654297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9"/>
          <p:cNvSpPr/>
          <p:nvPr/>
        </p:nvSpPr>
        <p:spPr>
          <a:xfrm>
            <a:off x="2238501" y="2103438"/>
            <a:ext cx="3060700" cy="2160587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MENTAAL</a:t>
            </a:r>
            <a:b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(denken)</a:t>
            </a:r>
            <a:endParaRPr/>
          </a:p>
        </p:txBody>
      </p:sp>
      <p:sp>
        <p:nvSpPr>
          <p:cNvPr id="138" name="Google Shape;138;p19"/>
          <p:cNvSpPr/>
          <p:nvPr/>
        </p:nvSpPr>
        <p:spPr>
          <a:xfrm>
            <a:off x="708151" y="3575264"/>
            <a:ext cx="3060700" cy="21590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EMOTIONEEL</a:t>
            </a:r>
            <a:b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(praten)</a:t>
            </a:r>
            <a:endParaRPr/>
          </a:p>
        </p:txBody>
      </p:sp>
      <p:sp>
        <p:nvSpPr>
          <p:cNvPr id="139" name="Google Shape;139;p19"/>
          <p:cNvSpPr/>
          <p:nvPr/>
        </p:nvSpPr>
        <p:spPr>
          <a:xfrm>
            <a:off x="3768851" y="3575264"/>
            <a:ext cx="3059113" cy="2160588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FYSIEK</a:t>
            </a:r>
            <a:b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(doen)</a:t>
            </a:r>
            <a:endParaRPr/>
          </a:p>
        </p:txBody>
      </p:sp>
      <p:sp>
        <p:nvSpPr>
          <p:cNvPr id="140" name="Google Shape;140;p19"/>
          <p:cNvSpPr txBox="1"/>
          <p:nvPr/>
        </p:nvSpPr>
        <p:spPr>
          <a:xfrm>
            <a:off x="156677" y="423401"/>
            <a:ext cx="7158523" cy="1188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1" anchor="ctr" bIns="182875" lIns="274300" spcFirstLastPara="1" rIns="274300" wrap="square" tIns="182875">
            <a:normAutofit fontScale="92500" lnSpcReduction="2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ill Sans"/>
              <a:buNone/>
            </a:pPr>
            <a:r>
              <a:rPr lang="nl-NL" sz="3800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DE BASIS: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ill Sans"/>
              <a:buNone/>
            </a:pPr>
            <a:r>
              <a:rPr lang="nl-NL" sz="3800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3 KWALITEITSGEBIEDEN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/>
          <p:nvPr/>
        </p:nvSpPr>
        <p:spPr>
          <a:xfrm>
            <a:off x="0" y="0"/>
            <a:ext cx="7537702" cy="6858000"/>
          </a:xfrm>
          <a:prstGeom prst="rect">
            <a:avLst/>
          </a:prstGeom>
          <a:solidFill>
            <a:srgbClr val="3863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K:\2KNOWHOW nieuwe stijl\STANDAARDEN\2KH BEELDMATERIAAL\2KH kaartenset\iStock_000015956231Large.jpg" id="146" name="Google Shape;146;p20"/>
          <p:cNvPicPr preferRelativeResize="0"/>
          <p:nvPr/>
        </p:nvPicPr>
        <p:blipFill rotWithShape="1">
          <a:blip r:embed="rId3">
            <a:alphaModFix/>
          </a:blip>
          <a:srcRect b="19818" l="0" r="2" t="3931"/>
          <a:stretch/>
        </p:blipFill>
        <p:spPr>
          <a:xfrm>
            <a:off x="7537702" y="10"/>
            <a:ext cx="4654297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0"/>
          <p:cNvSpPr txBox="1"/>
          <p:nvPr/>
        </p:nvSpPr>
        <p:spPr>
          <a:xfrm>
            <a:off x="140871" y="1661796"/>
            <a:ext cx="2427440" cy="3261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VEEL IDEEËN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ZELFVERZEKERD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GECONCENTREERD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CHOQUEREND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SCHERP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EIGEN GANG GAAN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AFSTANDELIJK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ONAFHANKELIJK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OBSERVEREND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STELLIG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DOELGERICHT</a:t>
            </a:r>
            <a:endParaRPr/>
          </a:p>
        </p:txBody>
      </p:sp>
      <p:sp>
        <p:nvSpPr>
          <p:cNvPr id="148" name="Google Shape;148;p20"/>
          <p:cNvSpPr txBox="1"/>
          <p:nvPr/>
        </p:nvSpPr>
        <p:spPr>
          <a:xfrm>
            <a:off x="2691600" y="1661796"/>
            <a:ext cx="2859088" cy="2800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BETROUWBAAR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VOORZICHTIG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GOED VOORBEREID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RISICO’S INSCHATTEN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ZORGVULDIG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IK KEN FEITEN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PRECIES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CONTROLE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BEHOEFTE AAN KADERS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DETAILS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TAAKDOELGERICHT</a:t>
            </a:r>
            <a:endParaRPr/>
          </a:p>
        </p:txBody>
      </p:sp>
      <p:sp>
        <p:nvSpPr>
          <p:cNvPr id="149" name="Google Shape;149;p20"/>
          <p:cNvSpPr txBox="1"/>
          <p:nvPr/>
        </p:nvSpPr>
        <p:spPr>
          <a:xfrm>
            <a:off x="5673977" y="1661796"/>
            <a:ext cx="3727450" cy="2800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ENERGIEK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PRATER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VEEL MIMIEK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SOCIAAL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SFEERMAKER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ENTHOUSIAST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ONZEKER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CHAOTISCH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COMPLIMENTEUS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AMBITIEUS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nl-NL" sz="1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IMPULSIEF</a:t>
            </a:r>
            <a:endParaRPr/>
          </a:p>
        </p:txBody>
      </p:sp>
      <p:sp>
        <p:nvSpPr>
          <p:cNvPr id="150" name="Google Shape;150;p20"/>
          <p:cNvSpPr txBox="1"/>
          <p:nvPr/>
        </p:nvSpPr>
        <p:spPr>
          <a:xfrm>
            <a:off x="140871" y="646232"/>
            <a:ext cx="66344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WELKE EERSTE INDRUK MAAK JIJ?</a:t>
            </a:r>
            <a:endParaRPr/>
          </a:p>
        </p:txBody>
      </p:sp>
      <p:sp>
        <p:nvSpPr>
          <p:cNvPr id="151" name="Google Shape;151;p20"/>
          <p:cNvSpPr txBox="1"/>
          <p:nvPr/>
        </p:nvSpPr>
        <p:spPr>
          <a:xfrm>
            <a:off x="157468" y="4683149"/>
            <a:ext cx="13704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MENTAAL</a:t>
            </a:r>
            <a:endParaRPr/>
          </a:p>
        </p:txBody>
      </p:sp>
      <p:sp>
        <p:nvSpPr>
          <p:cNvPr id="152" name="Google Shape;152;p20"/>
          <p:cNvSpPr txBox="1"/>
          <p:nvPr/>
        </p:nvSpPr>
        <p:spPr>
          <a:xfrm>
            <a:off x="5673977" y="4683149"/>
            <a:ext cx="17967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EMOTIONEEL</a:t>
            </a:r>
            <a:endParaRPr/>
          </a:p>
        </p:txBody>
      </p:sp>
      <p:sp>
        <p:nvSpPr>
          <p:cNvPr id="153" name="Google Shape;153;p20"/>
          <p:cNvSpPr txBox="1"/>
          <p:nvPr/>
        </p:nvSpPr>
        <p:spPr>
          <a:xfrm>
            <a:off x="3171882" y="4663359"/>
            <a:ext cx="10452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FYSIEK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/>
          <p:nvPr/>
        </p:nvSpPr>
        <p:spPr>
          <a:xfrm>
            <a:off x="0" y="0"/>
            <a:ext cx="7537702" cy="6858000"/>
          </a:xfrm>
          <a:prstGeom prst="rect">
            <a:avLst/>
          </a:prstGeom>
          <a:solidFill>
            <a:srgbClr val="3863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9" name="Google Shape;159;p21"/>
          <p:cNvSpPr/>
          <p:nvPr/>
        </p:nvSpPr>
        <p:spPr>
          <a:xfrm>
            <a:off x="2238501" y="1421914"/>
            <a:ext cx="3060700" cy="2159000"/>
          </a:xfrm>
          <a:prstGeom prst="ellipse">
            <a:avLst/>
          </a:prstGeom>
          <a:solidFill>
            <a:srgbClr val="FBD9A3"/>
          </a:solidFill>
          <a:ln cap="flat" cmpd="sng" w="127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MENTAAL</a:t>
            </a:r>
            <a:b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(denken)</a:t>
            </a:r>
            <a:endParaRPr/>
          </a:p>
        </p:txBody>
      </p:sp>
      <p:sp>
        <p:nvSpPr>
          <p:cNvPr id="160" name="Google Shape;160;p21"/>
          <p:cNvSpPr/>
          <p:nvPr/>
        </p:nvSpPr>
        <p:spPr>
          <a:xfrm>
            <a:off x="766299" y="3060457"/>
            <a:ext cx="3060700" cy="21590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EMOTIONEEL</a:t>
            </a:r>
            <a:b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(praten)</a:t>
            </a:r>
            <a:endParaRPr/>
          </a:p>
        </p:txBody>
      </p:sp>
      <p:sp>
        <p:nvSpPr>
          <p:cNvPr id="161" name="Google Shape;161;p21"/>
          <p:cNvSpPr/>
          <p:nvPr/>
        </p:nvSpPr>
        <p:spPr>
          <a:xfrm>
            <a:off x="3745700" y="3060457"/>
            <a:ext cx="3059112" cy="2160588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FYSIEK</a:t>
            </a:r>
            <a:b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(doen)</a:t>
            </a:r>
            <a:endParaRPr/>
          </a:p>
        </p:txBody>
      </p:sp>
      <p:sp>
        <p:nvSpPr>
          <p:cNvPr id="162" name="Google Shape;162;p21"/>
          <p:cNvSpPr txBox="1"/>
          <p:nvPr/>
        </p:nvSpPr>
        <p:spPr>
          <a:xfrm>
            <a:off x="7874758" y="1718948"/>
            <a:ext cx="4317242" cy="4072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Stellig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Toekomst</a:t>
            </a:r>
            <a:endParaRPr b="1" sz="2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Concluderen</a:t>
            </a:r>
            <a:endParaRPr b="1" sz="2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Afstand nemen</a:t>
            </a:r>
            <a:endParaRPr b="1" sz="2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Tempo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Out-of-the box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Zelfstandig</a:t>
            </a:r>
            <a:b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VOOROORDELEN:</a:t>
            </a:r>
            <a:b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scherp, dominant, afstandelijk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</a:pPr>
            <a:r>
              <a:t/>
            </a:r>
            <a:endParaRPr sz="1700">
              <a:solidFill>
                <a:srgbClr val="FE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3" name="Google Shape;163;p21"/>
          <p:cNvSpPr txBox="1"/>
          <p:nvPr/>
        </p:nvSpPr>
        <p:spPr>
          <a:xfrm>
            <a:off x="7874758" y="672103"/>
            <a:ext cx="229620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MENTAAL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/>
          <p:nvPr/>
        </p:nvSpPr>
        <p:spPr>
          <a:xfrm>
            <a:off x="0" y="0"/>
            <a:ext cx="7537702" cy="6858000"/>
          </a:xfrm>
          <a:prstGeom prst="rect">
            <a:avLst/>
          </a:prstGeom>
          <a:solidFill>
            <a:srgbClr val="3863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9" name="Google Shape;169;p22"/>
          <p:cNvSpPr/>
          <p:nvPr/>
        </p:nvSpPr>
        <p:spPr>
          <a:xfrm>
            <a:off x="2238501" y="1421914"/>
            <a:ext cx="3060700" cy="21590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MENTAAL</a:t>
            </a:r>
            <a:b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(denken)</a:t>
            </a:r>
            <a:endParaRPr/>
          </a:p>
        </p:txBody>
      </p:sp>
      <p:sp>
        <p:nvSpPr>
          <p:cNvPr id="170" name="Google Shape;170;p22"/>
          <p:cNvSpPr/>
          <p:nvPr/>
        </p:nvSpPr>
        <p:spPr>
          <a:xfrm>
            <a:off x="766299" y="3060457"/>
            <a:ext cx="3060700" cy="2159000"/>
          </a:xfrm>
          <a:prstGeom prst="ellipse">
            <a:avLst/>
          </a:prstGeom>
          <a:solidFill>
            <a:srgbClr val="FBD9A3"/>
          </a:solidFill>
          <a:ln cap="flat" cmpd="sng" w="127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EMOTIONEEL</a:t>
            </a:r>
            <a:b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(praten)</a:t>
            </a:r>
            <a:endParaRPr/>
          </a:p>
        </p:txBody>
      </p:sp>
      <p:sp>
        <p:nvSpPr>
          <p:cNvPr id="171" name="Google Shape;171;p22"/>
          <p:cNvSpPr/>
          <p:nvPr/>
        </p:nvSpPr>
        <p:spPr>
          <a:xfrm>
            <a:off x="3745700" y="3060457"/>
            <a:ext cx="3059112" cy="2160588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FYSIEK</a:t>
            </a:r>
            <a:b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(doen)</a:t>
            </a:r>
            <a:endParaRPr/>
          </a:p>
        </p:txBody>
      </p:sp>
      <p:sp>
        <p:nvSpPr>
          <p:cNvPr id="172" name="Google Shape;172;p22"/>
          <p:cNvSpPr txBox="1"/>
          <p:nvPr/>
        </p:nvSpPr>
        <p:spPr>
          <a:xfrm>
            <a:off x="7701888" y="2588969"/>
            <a:ext cx="4271963" cy="310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</a:pPr>
            <a:r>
              <a:t/>
            </a:r>
            <a:endParaRPr sz="1700">
              <a:solidFill>
                <a:srgbClr val="FE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3" name="Google Shape;173;p22"/>
          <p:cNvSpPr txBox="1"/>
          <p:nvPr/>
        </p:nvSpPr>
        <p:spPr>
          <a:xfrm>
            <a:off x="7920037" y="837139"/>
            <a:ext cx="305461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EMOTIONEEL</a:t>
            </a:r>
            <a:endParaRPr/>
          </a:p>
        </p:txBody>
      </p:sp>
      <p:sp>
        <p:nvSpPr>
          <p:cNvPr id="174" name="Google Shape;174;p22"/>
          <p:cNvSpPr txBox="1"/>
          <p:nvPr/>
        </p:nvSpPr>
        <p:spPr>
          <a:xfrm>
            <a:off x="7920037" y="1752705"/>
            <a:ext cx="4271963" cy="4051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lang="nl-NL" sz="2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Sfeer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lang="nl-NL" sz="2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Persoonlijk</a:t>
            </a:r>
            <a:endParaRPr b="1" sz="26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lang="nl-NL" sz="2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Samenwerken</a:t>
            </a:r>
            <a:endParaRPr b="1" sz="26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lang="nl-NL" sz="2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Verbinden</a:t>
            </a:r>
            <a:endParaRPr b="1" sz="26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lang="nl-NL" sz="2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Dienstbaarheid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lang="nl-NL" sz="2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Weten wat er speelt</a:t>
            </a:r>
            <a:br>
              <a:rPr b="1" lang="nl-NL" sz="2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b="1" lang="nl-NL" sz="2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b="1" lang="nl-NL" sz="2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VOOROORDELEN:</a:t>
            </a:r>
            <a:br>
              <a:rPr b="1" lang="nl-NL" sz="2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b="1" lang="nl-NL" sz="2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overgevoelig, (ver)oordelend, beïnvloedbaar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sz="1700">
              <a:solidFill>
                <a:srgbClr val="FE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/>
          <p:nvPr/>
        </p:nvSpPr>
        <p:spPr>
          <a:xfrm>
            <a:off x="0" y="0"/>
            <a:ext cx="7537702" cy="6858000"/>
          </a:xfrm>
          <a:prstGeom prst="rect">
            <a:avLst/>
          </a:prstGeom>
          <a:solidFill>
            <a:srgbClr val="3863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0" name="Google Shape;180;p23"/>
          <p:cNvSpPr/>
          <p:nvPr/>
        </p:nvSpPr>
        <p:spPr>
          <a:xfrm>
            <a:off x="2238501" y="1421914"/>
            <a:ext cx="3060700" cy="21590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MENTAAL</a:t>
            </a:r>
            <a:b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(denken)</a:t>
            </a:r>
            <a:endParaRPr/>
          </a:p>
        </p:txBody>
      </p:sp>
      <p:sp>
        <p:nvSpPr>
          <p:cNvPr id="181" name="Google Shape;181;p23"/>
          <p:cNvSpPr/>
          <p:nvPr/>
        </p:nvSpPr>
        <p:spPr>
          <a:xfrm>
            <a:off x="766299" y="3060457"/>
            <a:ext cx="3060700" cy="21590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EMOTIONEEL</a:t>
            </a:r>
            <a:b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(praten)</a:t>
            </a:r>
            <a:endParaRPr/>
          </a:p>
        </p:txBody>
      </p:sp>
      <p:sp>
        <p:nvSpPr>
          <p:cNvPr id="182" name="Google Shape;182;p23"/>
          <p:cNvSpPr/>
          <p:nvPr/>
        </p:nvSpPr>
        <p:spPr>
          <a:xfrm>
            <a:off x="3745700" y="3060457"/>
            <a:ext cx="3059112" cy="2160588"/>
          </a:xfrm>
          <a:prstGeom prst="ellipse">
            <a:avLst/>
          </a:prstGeom>
          <a:solidFill>
            <a:srgbClr val="FBD9A3"/>
          </a:solidFill>
          <a:ln cap="flat" cmpd="sng" w="127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FYSIEK</a:t>
            </a:r>
            <a:b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nl-N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(doen)</a:t>
            </a:r>
            <a:endParaRPr/>
          </a:p>
        </p:txBody>
      </p:sp>
      <p:sp>
        <p:nvSpPr>
          <p:cNvPr id="183" name="Google Shape;183;p23"/>
          <p:cNvSpPr txBox="1"/>
          <p:nvPr/>
        </p:nvSpPr>
        <p:spPr>
          <a:xfrm>
            <a:off x="7701888" y="2588969"/>
            <a:ext cx="4271963" cy="310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</a:pPr>
            <a:r>
              <a:t/>
            </a:r>
            <a:endParaRPr sz="1700">
              <a:solidFill>
                <a:srgbClr val="FE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4" name="Google Shape;184;p23"/>
          <p:cNvSpPr txBox="1"/>
          <p:nvPr/>
        </p:nvSpPr>
        <p:spPr>
          <a:xfrm>
            <a:off x="7874758" y="762000"/>
            <a:ext cx="1649811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FYSIEK</a:t>
            </a:r>
            <a:endParaRPr/>
          </a:p>
        </p:txBody>
      </p:sp>
      <p:sp>
        <p:nvSpPr>
          <p:cNvPr id="185" name="Google Shape;185;p23"/>
          <p:cNvSpPr txBox="1"/>
          <p:nvPr/>
        </p:nvSpPr>
        <p:spPr>
          <a:xfrm>
            <a:off x="7840284" y="1662341"/>
            <a:ext cx="4317242" cy="38371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Realiseren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Afmaken</a:t>
            </a:r>
            <a:endParaRPr b="1" sz="2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Doelgerichtheid</a:t>
            </a:r>
            <a:endParaRPr b="1" sz="2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Zorgvuldig / precies</a:t>
            </a:r>
            <a:endParaRPr b="1" sz="2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Afspraak = afspraak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Haalbaarheid inschatten</a:t>
            </a:r>
            <a:b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VOOROORDELEN:</a:t>
            </a:r>
            <a:b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b="1" lang="nl-NL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traag, negatief, afwachtend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FE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Pakket">
  <a:themeElements>
    <a:clrScheme name="Pak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kket">
  <a:themeElements>
    <a:clrScheme name="Pak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